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3" r:id="rId1"/>
  </p:sldMasterIdLst>
  <p:notesMasterIdLst>
    <p:notesMasterId r:id="rId17"/>
  </p:notesMasterIdLst>
  <p:sldIdLst>
    <p:sldId id="287" r:id="rId2"/>
    <p:sldId id="277" r:id="rId3"/>
    <p:sldId id="278" r:id="rId4"/>
    <p:sldId id="260" r:id="rId5"/>
    <p:sldId id="279" r:id="rId6"/>
    <p:sldId id="262" r:id="rId7"/>
    <p:sldId id="286" r:id="rId8"/>
    <p:sldId id="283" r:id="rId9"/>
    <p:sldId id="284" r:id="rId10"/>
    <p:sldId id="274" r:id="rId11"/>
    <p:sldId id="275" r:id="rId12"/>
    <p:sldId id="281" r:id="rId13"/>
    <p:sldId id="276" r:id="rId14"/>
    <p:sldId id="270" r:id="rId15"/>
    <p:sldId id="269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4" d="100"/>
          <a:sy n="34" d="100"/>
        </p:scale>
        <p:origin x="-5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FD425-C701-40F2-84EC-970F40D4FB43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3CF0B-5B1E-4DC5-9829-E23F3E00AF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957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3CF0B-5B1E-4DC5-9829-E23F3E00AFA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706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93100" y="5803900"/>
            <a:ext cx="366713" cy="6778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4400" smtClean="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B0A26-DB76-4C13-BE46-ED7D3DC3C992}" type="datetimeFigureOut">
              <a:rPr lang="en-US"/>
              <a:pPr>
                <a:defRPr/>
              </a:pPr>
              <a:t>11/27/2013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B1989-78B3-44CC-B242-60D7389DA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F4414-6AB8-4AB2-AA87-A962A2D62950}" type="datetimeFigureOut">
              <a:rPr lang="en-US"/>
              <a:pPr>
                <a:defRPr/>
              </a:pPr>
              <a:t>11/27/2013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5D16C-9902-4A35-8292-B02CDFC8F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BE10777-FDC1-4A1A-A2FA-0405A0921425}" type="datetimeFigureOut">
              <a:rPr lang="en-US"/>
              <a:pPr>
                <a:defRPr/>
              </a:pPr>
              <a:t>11/27/2013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6EA30-5D17-4F3D-876A-D3BA48CA3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059A80B-EC67-437D-ADD6-3BDDC3E75925}" type="datetimeFigureOut">
              <a:rPr lang="en-US"/>
              <a:pPr>
                <a:defRPr/>
              </a:pPr>
              <a:t>11/27/2013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B8B12-E840-47E7-BDA3-B14E6EB31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65A5E4D-66AE-4FF6-A01F-20C43F7D783F}" type="datetimeFigureOut">
              <a:rPr lang="en-US"/>
              <a:pPr>
                <a:defRPr/>
              </a:pPr>
              <a:t>11/27/2013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D20FC-7A28-4A90-9324-1BC94EF22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F679E-D1C7-40BE-ABFD-480141121620}" type="datetimeFigureOut">
              <a:rPr lang="en-US"/>
              <a:pPr>
                <a:defRPr/>
              </a:pPr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6CD2C-AC07-49D8-B41E-C07EAEF1E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27152-358F-486F-AB48-8044A5DD4F21}" type="datetimeFigureOut">
              <a:rPr lang="en-US"/>
              <a:pPr>
                <a:defRPr/>
              </a:pPr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7B7FE-1581-4B06-BFB2-ACDE0E05E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8B32E-37B2-4FFF-B9D3-5F23943B10AB}" type="datetimeFigureOut">
              <a:rPr lang="en-US"/>
              <a:pPr>
                <a:defRPr/>
              </a:pPr>
              <a:t>11/27/2013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CD473-FEEF-40F8-B258-BA0DB79F9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F56D2-7E35-40B1-A7C4-42FE21019B8D}" type="datetimeFigureOut">
              <a:rPr lang="en-US"/>
              <a:pPr>
                <a:defRPr/>
              </a:pPr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0572B-BC70-497D-BB43-E3EBB0845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93100" y="5803900"/>
            <a:ext cx="366713" cy="6778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4400" smtClean="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96306AF-69AC-4E00-9A49-522E3E90F631}" type="datetimeFigureOut">
              <a:rPr lang="en-US"/>
              <a:pPr>
                <a:defRPr/>
              </a:pPr>
              <a:t>11/27/2013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14462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68EBACC-E5AE-4FA5-A384-27AB33314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04F51-19C0-42D1-BE68-496CDB024180}" type="datetimeFigureOut">
              <a:rPr lang="en-US"/>
              <a:pPr>
                <a:defRPr/>
              </a:pPr>
              <a:t>11/27/2013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9C77A-A65B-42EC-9BE0-C3819C64A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5E5F9-B32D-4BBE-BE3A-D6EE061A55AC}" type="datetimeFigureOut">
              <a:rPr lang="en-US"/>
              <a:pPr>
                <a:defRPr/>
              </a:pPr>
              <a:t>11/27/2013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3E31B-E98D-4CCD-8506-470D227CB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76A7F-B211-4351-BA3B-BB0BE1240317}" type="datetimeFigureOut">
              <a:rPr lang="en-US"/>
              <a:pPr>
                <a:defRPr/>
              </a:pPr>
              <a:t>11/27/2013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299BA-2701-4411-A480-8FDF4619F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13CB2-DA74-4C11-92F4-FC588E400BA7}" type="datetimeFigureOut">
              <a:rPr lang="en-US"/>
              <a:pPr>
                <a:defRPr/>
              </a:pPr>
              <a:t>11/27/2013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A5BA7-BE4A-4386-90A1-D3EE2BF82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498DB-C4C0-4E3D-8D90-BCD30BA5ED2B}" type="datetimeFigureOut">
              <a:rPr lang="en-US"/>
              <a:pPr>
                <a:defRPr/>
              </a:pPr>
              <a:t>11/27/2013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96014-C9AA-4859-BADE-A59A174D6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5E7A2-6DC3-43FC-8403-943E454E6E84}" type="datetimeFigureOut">
              <a:rPr lang="en-US"/>
              <a:pPr>
                <a:defRPr/>
              </a:pPr>
              <a:t>11/27/2013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C864B-3146-40C2-B77C-FDB789972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444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9775" y="2770188"/>
            <a:ext cx="7662863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FD2F083C-0132-41D5-8EB3-A7912B03E4F8}" type="datetimeFigureOut">
              <a:rPr lang="en-US"/>
              <a:pPr>
                <a:defRPr/>
              </a:pPr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1C0E1B2E-06A1-4EF7-89F0-2398C6BE7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0" r:id="rId2"/>
    <p:sldLayoutId id="2147484109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10" r:id="rId10"/>
    <p:sldLayoutId id="2147484111" r:id="rId11"/>
    <p:sldLayoutId id="2147484112" r:id="rId12"/>
    <p:sldLayoutId id="2147484113" r:id="rId13"/>
    <p:sldLayoutId id="2147484107" r:id="rId14"/>
    <p:sldLayoutId id="2147484114" r:id="rId15"/>
    <p:sldLayoutId id="2147484115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pitchFamily="34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pitchFamily="34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pitchFamily="34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rgbClr val="595959"/>
          </a:solidFill>
          <a:latin typeface="+mn-lt"/>
          <a:ea typeface="MS PGothic" pitchFamily="34" charset="-128"/>
          <a:cs typeface="+mn-cs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C1F944"/>
        </a:buClr>
        <a:buSzPct val="90000"/>
        <a:buFont typeface="Wingdings" pitchFamily="2" charset="2"/>
        <a:buChar char="S"/>
        <a:defRPr sz="2000" kern="1200">
          <a:solidFill>
            <a:srgbClr val="595959"/>
          </a:solidFill>
          <a:latin typeface="+mn-lt"/>
          <a:ea typeface="MS PGothic" pitchFamily="34" charset="-128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S"/>
        <a:defRPr sz="2400" kern="1200">
          <a:solidFill>
            <a:srgbClr val="595959"/>
          </a:solidFill>
          <a:latin typeface="+mn-lt"/>
          <a:ea typeface="MS PGothic" pitchFamily="34" charset="-128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rgbClr val="C1F944"/>
        </a:buClr>
        <a:buSzPct val="90000"/>
        <a:buFont typeface="Wingdings" pitchFamily="2" charset="2"/>
        <a:buChar char="S"/>
        <a:defRPr sz="2000" kern="1200">
          <a:solidFill>
            <a:srgbClr val="595959"/>
          </a:solidFill>
          <a:latin typeface="+mn-lt"/>
          <a:ea typeface="MS PGothic" pitchFamily="34" charset="-128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S"/>
        <a:defRPr sz="2000" kern="1200">
          <a:solidFill>
            <a:srgbClr val="595959"/>
          </a:solidFill>
          <a:latin typeface="+mn-lt"/>
          <a:ea typeface="MS PGothic" pitchFamily="34" charset="-128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eway.in.u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hato-ledo.com.ua/kontakti" TargetMode="External"/><Relationship Id="rId3" Type="http://schemas.openxmlformats.org/officeDocument/2006/relationships/hyperlink" Target="http://widget.eway.in.ua/samples/chelentano-map/" TargetMode="External"/><Relationship Id="rId7" Type="http://schemas.openxmlformats.org/officeDocument/2006/relationships/hyperlink" Target="http://www.avantime.ua/contacts/map/ru.html" TargetMode="External"/><Relationship Id="rId2" Type="http://schemas.openxmlformats.org/officeDocument/2006/relationships/hyperlink" Target="http://widget.eway.in.ua/samples/yak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oloseevsky.com/O-kompanii/Kontakti/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://www.swiss-hotel.lviv.ua/ua/contacts/" TargetMode="External"/><Relationship Id="rId10" Type="http://schemas.openxmlformats.org/officeDocument/2006/relationships/hyperlink" Target="http://garvis.com.ua/contact/ru.html" TargetMode="External"/><Relationship Id="rId4" Type="http://schemas.openxmlformats.org/officeDocument/2006/relationships/hyperlink" Target="http://ffs.lviv.ua/index.php/restorany/pizza_celentano/259" TargetMode="External"/><Relationship Id="rId9" Type="http://schemas.openxmlformats.org/officeDocument/2006/relationships/hyperlink" Target="http://parkovyozera.com.ua/index.php/page_id/100311/l/1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way.in.ua/ru/ap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6554200" y="5950342"/>
            <a:ext cx="1751306" cy="447293"/>
          </a:xfrm>
        </p:spPr>
        <p:txBody>
          <a:bodyPr/>
          <a:lstStyle/>
          <a:p>
            <a:pPr algn="r" eaLnBrk="1" hangingPunct="1"/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Виджет</a:t>
            </a:r>
            <a:endParaRPr lang="en-US" sz="28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5327" y="3699388"/>
            <a:ext cx="8412867" cy="1363266"/>
          </a:xfrm>
        </p:spPr>
        <p:txBody>
          <a:bodyPr>
            <a:normAutofit/>
          </a:bodyPr>
          <a:lstStyle/>
          <a:p>
            <a:pPr algn="r" eaLnBrk="1" hangingPunct="1">
              <a:lnSpc>
                <a:spcPct val="80000"/>
              </a:lnSpc>
              <a:defRPr/>
            </a:pP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інтерактивна схема проїзду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80000"/>
              </a:lnSpc>
              <a:defRPr/>
            </a:pP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 громадським або приватним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80000"/>
              </a:lnSpc>
              <a:defRPr/>
            </a:pP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транспортом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5346700" y="59975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1028" name="Picture 4" descr="D:\Easy Way\Без имени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85" y="-147484"/>
            <a:ext cx="7233265" cy="460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4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Чому це вигідно?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9775" y="2438400"/>
            <a:ext cx="7662863" cy="4035425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defRPr/>
            </a:pPr>
            <a:r>
              <a:rPr lang="uk-UA" b="1" dirty="0"/>
              <a:t>Доступність Вашого </a:t>
            </a:r>
            <a:r>
              <a:rPr lang="uk-UA" b="1" dirty="0" smtClean="0"/>
              <a:t>бізнесу:</a:t>
            </a:r>
            <a:r>
              <a:rPr lang="uk-UA" dirty="0" smtClean="0"/>
              <a:t> клієнт </a:t>
            </a:r>
            <a:r>
              <a:rPr lang="uk-UA" dirty="0"/>
              <a:t>зможе Вас </a:t>
            </a:r>
            <a:r>
              <a:rPr lang="uk-UA" dirty="0" smtClean="0"/>
              <a:t>знайти, </a:t>
            </a:r>
            <a:r>
              <a:rPr lang="uk-UA" dirty="0"/>
              <a:t>де б він не знаходився.</a:t>
            </a:r>
          </a:p>
          <a:p>
            <a:pPr>
              <a:spcBef>
                <a:spcPts val="600"/>
              </a:spcBef>
              <a:defRPr/>
            </a:pPr>
            <a:r>
              <a:rPr lang="uk-UA" b="1" dirty="0"/>
              <a:t>Зручність для Ваших </a:t>
            </a:r>
            <a:r>
              <a:rPr lang="uk-UA" b="1" dirty="0" smtClean="0"/>
              <a:t>клієнтів:</a:t>
            </a:r>
            <a:r>
              <a:rPr lang="uk-UA" dirty="0" smtClean="0"/>
              <a:t> клієнт </a:t>
            </a:r>
            <a:r>
              <a:rPr lang="uk-UA" dirty="0"/>
              <a:t>буде знати як найшвидше і найкомфортніше до Вас добратись.</a:t>
            </a:r>
          </a:p>
          <a:p>
            <a:pPr>
              <a:spcBef>
                <a:spcPts val="600"/>
              </a:spcBef>
              <a:defRPr/>
            </a:pPr>
            <a:r>
              <a:rPr lang="uk-UA" b="1" dirty="0"/>
              <a:t>Економія </a:t>
            </a:r>
            <a:r>
              <a:rPr lang="uk-UA" b="1" dirty="0" smtClean="0"/>
              <a:t>часу: </a:t>
            </a:r>
            <a:r>
              <a:rPr lang="uk-UA" dirty="0" smtClean="0"/>
              <a:t>Вашим </a:t>
            </a:r>
            <a:r>
              <a:rPr lang="uk-UA" dirty="0"/>
              <a:t>співробітникам більше не доведеться пояснювати </a:t>
            </a:r>
            <a:r>
              <a:rPr lang="uk-UA" dirty="0" smtClean="0"/>
              <a:t>Клієнту, як </a:t>
            </a:r>
            <a:r>
              <a:rPr lang="uk-UA" dirty="0"/>
              <a:t>до Вас </a:t>
            </a:r>
            <a:r>
              <a:rPr lang="uk-UA" dirty="0" smtClean="0"/>
              <a:t>доїхати.</a:t>
            </a:r>
            <a:endParaRPr lang="uk-UA" dirty="0"/>
          </a:p>
          <a:p>
            <a:pPr>
              <a:spcBef>
                <a:spcPts val="600"/>
              </a:spcBef>
              <a:defRPr/>
            </a:pPr>
            <a:r>
              <a:rPr lang="uk-UA" b="1" dirty="0"/>
              <a:t>Унікальність </a:t>
            </a:r>
            <a:r>
              <a:rPr lang="uk-UA" b="1" dirty="0" smtClean="0"/>
              <a:t>послуги:</a:t>
            </a:r>
            <a:r>
              <a:rPr lang="uk-UA" dirty="0" smtClean="0"/>
              <a:t> клієнти </a:t>
            </a:r>
            <a:r>
              <a:rPr lang="uk-UA" dirty="0"/>
              <a:t>будуть приємно здивовані Вашим сучасним підходом до обслуговування.</a:t>
            </a:r>
          </a:p>
          <a:p>
            <a:pPr>
              <a:spcBef>
                <a:spcPts val="600"/>
              </a:spcBef>
              <a:defRPr/>
            </a:pPr>
            <a:r>
              <a:rPr lang="uk-UA" b="1" dirty="0" smtClean="0"/>
              <a:t>Без </a:t>
            </a:r>
            <a:r>
              <a:rPr lang="uk-UA" b="1" dirty="0"/>
              <a:t>зайвого клопоту для </a:t>
            </a:r>
            <a:r>
              <a:rPr lang="uk-UA" b="1" dirty="0" smtClean="0"/>
              <a:t>Вас:</a:t>
            </a:r>
            <a:r>
              <a:rPr lang="uk-UA" dirty="0" smtClean="0"/>
              <a:t> організацією </a:t>
            </a:r>
            <a:r>
              <a:rPr lang="uk-UA" dirty="0"/>
              <a:t>роботи сервісу займаються </a:t>
            </a:r>
            <a:r>
              <a:rPr lang="uk-UA" dirty="0" smtClean="0"/>
              <a:t>фахівці </a:t>
            </a:r>
            <a:r>
              <a:rPr lang="en-US" dirty="0" err="1" smtClean="0"/>
              <a:t>EasyWay</a:t>
            </a:r>
            <a:r>
              <a:rPr lang="uk-UA" dirty="0" smtClean="0"/>
              <a:t>. </a:t>
            </a:r>
            <a:r>
              <a:rPr lang="uk-UA" dirty="0"/>
              <a:t>Дані про зміни маршрутів оновлюються автоматично</a:t>
            </a:r>
            <a:r>
              <a:rPr lang="uk-UA" dirty="0" smtClean="0"/>
              <a:t>.</a:t>
            </a:r>
          </a:p>
          <a:p>
            <a:pPr>
              <a:spcBef>
                <a:spcPts val="600"/>
              </a:spcBef>
              <a:defRPr/>
            </a:pPr>
            <a:r>
              <a:rPr lang="uk-UA" b="1" dirty="0" smtClean="0"/>
              <a:t>Унікальна аналітика:</a:t>
            </a:r>
            <a:r>
              <a:rPr lang="uk-UA" dirty="0" smtClean="0"/>
              <a:t> використовуйте аналітичну інформацію </a:t>
            </a:r>
            <a:r>
              <a:rPr lang="uk-UA" dirty="0" err="1" smtClean="0"/>
              <a:t>Віджета</a:t>
            </a:r>
            <a:r>
              <a:rPr lang="uk-UA" dirty="0" smtClean="0"/>
              <a:t> для планування маркетингових кампаній.</a:t>
            </a:r>
          </a:p>
          <a:p>
            <a:pPr>
              <a:spcBef>
                <a:spcPts val="600"/>
              </a:spcBef>
              <a:buNone/>
              <a:defRPr/>
            </a:pPr>
            <a:endParaRPr lang="uk-UA" dirty="0" smtClean="0"/>
          </a:p>
        </p:txBody>
      </p:sp>
      <p:pic>
        <p:nvPicPr>
          <p:cNvPr id="4" name="Picture 2" descr="D:\Easy Way\Без имени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795" y="5938134"/>
            <a:ext cx="1657824" cy="105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Аналітика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739775" y="2770188"/>
            <a:ext cx="7662863" cy="3729037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</a:pPr>
            <a:r>
              <a:rPr lang="uk-UA" dirty="0" smtClean="0"/>
              <a:t>Інформація про кожен пошук маршруту зберігається та надається для подальшого аналізу:</a:t>
            </a:r>
          </a:p>
          <a:p>
            <a:pPr lvl="1" algn="just" eaLnBrk="1" hangingPunct="1"/>
            <a:r>
              <a:rPr lang="uk-UA" dirty="0" smtClean="0"/>
              <a:t>Звідки клієнт їхав до Вас (точна адреса)</a:t>
            </a:r>
          </a:p>
          <a:p>
            <a:pPr lvl="1" algn="just" eaLnBrk="1" hangingPunct="1"/>
            <a:r>
              <a:rPr lang="uk-UA" dirty="0" smtClean="0"/>
              <a:t>До якого з Ваших закладів</a:t>
            </a: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uk-UA" dirty="0" smtClean="0"/>
              <a:t>Подібна аналітична інформація буде корисною для планування маркетингових кампаній у межах міста; для визначення найбільш вигідного місця для нового закладу, тощо</a:t>
            </a:r>
          </a:p>
        </p:txBody>
      </p:sp>
      <p:pic>
        <p:nvPicPr>
          <p:cNvPr id="4" name="Picture 2" descr="D:\Easy Way\Без имени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795" y="5938134"/>
            <a:ext cx="1657824" cy="105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/>
          <a:lstStyle/>
          <a:p>
            <a:r>
              <a:rPr lang="uk-UA" smtClean="0"/>
              <a:t>Аналітика</a:t>
            </a:r>
          </a:p>
        </p:txBody>
      </p:sp>
      <p:pic>
        <p:nvPicPr>
          <p:cNvPr id="2048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71575"/>
            <a:ext cx="9144000" cy="5678488"/>
          </a:xfrm>
        </p:spPr>
      </p:pic>
      <p:pic>
        <p:nvPicPr>
          <p:cNvPr id="4" name="Picture 2" descr="D:\Easy Way\Без имени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186" y="5802796"/>
            <a:ext cx="1657824" cy="105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74713"/>
          </a:xfrm>
        </p:spPr>
        <p:txBody>
          <a:bodyPr/>
          <a:lstStyle/>
          <a:p>
            <a:r>
              <a:rPr lang="uk-UA" smtClean="0"/>
              <a:t>Аналітика</a:t>
            </a:r>
            <a:endParaRPr lang="ru-RU" smtClean="0"/>
          </a:p>
        </p:txBody>
      </p:sp>
      <p:pic>
        <p:nvPicPr>
          <p:cNvPr id="2150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6175"/>
            <a:ext cx="9144000" cy="573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Вартість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739775" y="2338388"/>
            <a:ext cx="7662863" cy="4029075"/>
          </a:xfrm>
        </p:spPr>
        <p:txBody>
          <a:bodyPr>
            <a:normAutofit/>
          </a:bodyPr>
          <a:lstStyle/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Вартість послуги залежить від кількості закладів та ряду технічних  чинників.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uk-UA" dirty="0" smtClean="0"/>
              <a:t>За детальною інформацією зверніться до наших фахівців.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</a:rPr>
              <a:t>Запрошуємо до співпраці!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uk-UA" dirty="0" smtClean="0"/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uk-UA" sz="2400" dirty="0" smtClean="0">
                <a:cs typeface="Times New Roman" pitchFamily="18" charset="0"/>
              </a:rPr>
              <a:t> </a:t>
            </a:r>
            <a:endParaRPr lang="uk-UA" dirty="0" smtClean="0"/>
          </a:p>
        </p:txBody>
      </p:sp>
      <p:pic>
        <p:nvPicPr>
          <p:cNvPr id="4" name="Picture 2" descr="D:\Easy Way\Без имени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795" y="5938134"/>
            <a:ext cx="1657824" cy="105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Контакти</a:t>
            </a:r>
            <a:endParaRPr 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739775" y="2359025"/>
            <a:ext cx="7662863" cy="3678238"/>
          </a:xfrm>
        </p:spPr>
        <p:txBody>
          <a:bodyPr/>
          <a:lstStyle/>
          <a:p>
            <a:pPr marL="109538" indent="0" algn="ctr" eaLnBrk="1" hangingPunct="1">
              <a:spcBef>
                <a:spcPts val="400"/>
              </a:spcBef>
              <a:buSzPct val="68000"/>
              <a:buNone/>
            </a:pPr>
            <a:r>
              <a:rPr lang="ru-RU" sz="6000" b="1" dirty="0" err="1" smtClean="0">
                <a:solidFill>
                  <a:srgbClr val="00B0F0"/>
                </a:solidFill>
              </a:rPr>
              <a:t>Ніколас</a:t>
            </a:r>
            <a:r>
              <a:rPr lang="ru-RU" sz="6000" b="1" dirty="0" smtClean="0">
                <a:solidFill>
                  <a:srgbClr val="00B0F0"/>
                </a:solidFill>
              </a:rPr>
              <a:t> </a:t>
            </a:r>
            <a:r>
              <a:rPr lang="ru-RU" sz="6000" b="1" dirty="0" err="1" smtClean="0">
                <a:solidFill>
                  <a:srgbClr val="00B0F0"/>
                </a:solidFill>
              </a:rPr>
              <a:t>Дзаганія</a:t>
            </a:r>
            <a:r>
              <a:rPr lang="ru-RU" sz="6000" b="1" dirty="0" smtClean="0">
                <a:solidFill>
                  <a:srgbClr val="00B0F0"/>
                </a:solidFill>
              </a:rPr>
              <a:t> 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cs typeface="Times New Roman" pitchFamily="18" charset="0"/>
            </a:endParaRPr>
          </a:p>
          <a:p>
            <a:pPr marL="109538" indent="0" algn="ctr" eaLnBrk="1" hangingPunct="1">
              <a:spcBef>
                <a:spcPts val="400"/>
              </a:spcBef>
              <a:buSzPct val="68000"/>
              <a:buNone/>
            </a:pPr>
            <a:endParaRPr lang="ru-RU" sz="2800" b="1" dirty="0">
              <a:solidFill>
                <a:schemeClr val="tx1">
                  <a:lumMod val="50000"/>
                  <a:lumOff val="50000"/>
                </a:schemeClr>
              </a:solidFill>
              <a:cs typeface="Times New Roman" pitchFamily="18" charset="0"/>
            </a:endParaRPr>
          </a:p>
          <a:p>
            <a:pPr marL="109538" indent="0" algn="ctr" eaLnBrk="1" hangingPunct="1">
              <a:spcBef>
                <a:spcPts val="400"/>
              </a:spcBef>
              <a:buSzPct val="68000"/>
              <a:buNone/>
            </a:pPr>
            <a:r>
              <a:rPr lang="ru-RU" sz="2800" b="1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Менеджер </a:t>
            </a:r>
            <a:r>
              <a:rPr lang="ru-RU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клієнтського</a:t>
            </a:r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відділу</a:t>
            </a:r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 </a:t>
            </a:r>
          </a:p>
          <a:p>
            <a:pPr marL="109538" indent="0" algn="ctr" eaLnBrk="1" hangingPunct="1">
              <a:spcBef>
                <a:spcPts val="400"/>
              </a:spcBef>
              <a:buSzPct val="68000"/>
              <a:buNone/>
            </a:pPr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063 </a:t>
            </a:r>
            <a:r>
              <a:rPr lang="ru-RU" sz="2800" b="1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63 66 266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cs typeface="Times New Roman" pitchFamily="18" charset="0"/>
            </a:endParaRPr>
          </a:p>
          <a:p>
            <a:pPr marL="109538" indent="0" algn="ctr" eaLnBrk="1" hangingPunct="1">
              <a:spcBef>
                <a:spcPts val="400"/>
              </a:spcBef>
              <a:buSzPct val="68000"/>
              <a:buNone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manager@eway.in.ua</a:t>
            </a:r>
            <a:endParaRPr lang="ru-RU" sz="2800" b="1" dirty="0">
              <a:solidFill>
                <a:schemeClr val="tx1">
                  <a:lumMod val="50000"/>
                  <a:lumOff val="50000"/>
                </a:schemeClr>
              </a:solidFill>
              <a:cs typeface="Times New Roman" pitchFamily="18" charset="0"/>
            </a:endParaRPr>
          </a:p>
          <a:p>
            <a:pPr marL="109538" indent="0" algn="ctr" eaLnBrk="1" hangingPunct="1">
              <a:spcBef>
                <a:spcPts val="400"/>
              </a:spcBef>
              <a:buSzPct val="68000"/>
              <a:buNone/>
            </a:pPr>
            <a:r>
              <a:rPr lang="en-US" sz="2800" dirty="0">
                <a:hlinkClick r:id="rId2"/>
              </a:rPr>
              <a:t>http://www.eway.in.ua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  <a:p>
            <a:pPr marL="109538" indent="0" algn="ctr" eaLnBrk="1" hangingPunct="1">
              <a:spcBef>
                <a:spcPts val="400"/>
              </a:spcBef>
              <a:buSzPct val="68000"/>
              <a:buFont typeface="Wingdings" pitchFamily="2" charset="2"/>
              <a:buNone/>
            </a:pPr>
            <a:endParaRPr lang="en-US" sz="2800" b="1" dirty="0" smtClean="0">
              <a:solidFill>
                <a:schemeClr val="accent1"/>
              </a:solidFill>
              <a:cs typeface="Times New Roman" pitchFamily="18" charset="0"/>
            </a:endParaRPr>
          </a:p>
          <a:p>
            <a:pPr marL="109538" indent="0" eaLnBrk="1" hangingPunct="1">
              <a:spcBef>
                <a:spcPts val="400"/>
              </a:spcBef>
              <a:buSzPct val="68000"/>
              <a:buFont typeface="Wingdings" pitchFamily="2" charset="2"/>
              <a:buNone/>
            </a:pPr>
            <a:endParaRPr lang="en-US" sz="2800" b="1" dirty="0" smtClean="0">
              <a:solidFill>
                <a:schemeClr val="accent1"/>
              </a:solidFill>
              <a:cs typeface="Times New Roman" pitchFamily="18" charset="0"/>
            </a:endParaRPr>
          </a:p>
          <a:p>
            <a:pPr marL="109538" indent="0" eaLnBrk="1" hangingPunct="1"/>
            <a:endParaRPr lang="en-US" dirty="0" smtClean="0"/>
          </a:p>
        </p:txBody>
      </p:sp>
      <p:pic>
        <p:nvPicPr>
          <p:cNvPr id="4" name="Picture 2" descr="D:\Easy Way\Без имени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795" y="5938134"/>
            <a:ext cx="1657824" cy="105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Чому клієнт обере Вас?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uk-UA" sz="2400" dirty="0" smtClean="0"/>
              <a:t>Сьогодні у кожному сегменті бізнесу іде боротьба за клієнта</a:t>
            </a:r>
          </a:p>
          <a:p>
            <a:pPr algn="just" eaLnBrk="1" hangingPunct="1"/>
            <a:r>
              <a:rPr lang="uk-UA" sz="2400" dirty="0" smtClean="0"/>
              <a:t>Чому клієнт серед конкурентів має обрати саме Вас?</a:t>
            </a:r>
          </a:p>
          <a:p>
            <a:pPr eaLnBrk="1" hangingPunct="1">
              <a:buFont typeface="Wingdings" pitchFamily="2" charset="2"/>
              <a:buNone/>
            </a:pPr>
            <a:endParaRPr lang="en-US" sz="1800" dirty="0" smtClean="0"/>
          </a:p>
        </p:txBody>
      </p:sp>
      <p:pic>
        <p:nvPicPr>
          <p:cNvPr id="5" name="Picture 2" descr="D:\Easy Way\Без имени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795" y="5938134"/>
            <a:ext cx="1657824" cy="105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46050" y="344488"/>
            <a:ext cx="8778875" cy="1143000"/>
          </a:xfrm>
        </p:spPr>
        <p:txBody>
          <a:bodyPr/>
          <a:lstStyle/>
          <a:p>
            <a:r>
              <a:rPr lang="uk-UA" smtClean="0"/>
              <a:t>Тому що Ви дбаєте про нього!</a:t>
            </a:r>
            <a:endParaRPr lang="ru-RU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800" dirty="0" smtClean="0"/>
              <a:t>Клієнтом є той, хто прийшов </a:t>
            </a:r>
          </a:p>
          <a:p>
            <a:r>
              <a:rPr lang="uk-UA" sz="2800" dirty="0" smtClean="0"/>
              <a:t>Розкажіть клієнту як до Вас доїхати</a:t>
            </a:r>
            <a:r>
              <a:rPr lang="en-US" sz="2800" dirty="0" smtClean="0"/>
              <a:t> </a:t>
            </a:r>
            <a:r>
              <a:rPr lang="uk-UA" sz="2800" dirty="0" smtClean="0"/>
              <a:t>громадським </a:t>
            </a:r>
            <a:r>
              <a:rPr lang="ru-RU" sz="2800" dirty="0" smtClean="0"/>
              <a:t>транспортом </a:t>
            </a:r>
            <a:r>
              <a:rPr lang="uk-UA" sz="2800" dirty="0" smtClean="0"/>
              <a:t>або власним авто прямо на сторінках Вашого сайту – </a:t>
            </a:r>
            <a:r>
              <a:rPr lang="uk-UA" sz="2800" b="1" dirty="0" smtClean="0"/>
              <a:t>встановіть </a:t>
            </a:r>
            <a:r>
              <a:rPr lang="uk-UA" sz="2800" b="1" dirty="0" err="1" smtClean="0"/>
              <a:t>віджет</a:t>
            </a:r>
            <a:r>
              <a:rPr lang="uk-UA" sz="2800" b="1" dirty="0" smtClean="0"/>
              <a:t> </a:t>
            </a:r>
            <a:r>
              <a:rPr lang="en-US" sz="2800" b="1" dirty="0" err="1" smtClean="0"/>
              <a:t>EasyWay</a:t>
            </a:r>
            <a:endParaRPr lang="ru-RU" sz="2800" b="1" dirty="0" smtClean="0">
              <a:solidFill>
                <a:schemeClr val="tx1"/>
              </a:solidFill>
            </a:endParaRPr>
          </a:p>
          <a:p>
            <a:endParaRPr lang="ru-RU" sz="2800" dirty="0" smtClean="0"/>
          </a:p>
          <a:p>
            <a:endParaRPr lang="ru-RU" sz="2800" dirty="0" smtClean="0"/>
          </a:p>
        </p:txBody>
      </p:sp>
      <p:pic>
        <p:nvPicPr>
          <p:cNvPr id="4" name="Picture 2" descr="D:\Easy Way\Без имени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795" y="5938134"/>
            <a:ext cx="1657824" cy="105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000" dirty="0" smtClean="0"/>
              <a:t>Інтерактивна</a:t>
            </a:r>
            <a:r>
              <a:rPr lang="ru-RU" sz="2000" dirty="0" smtClean="0"/>
              <a:t> карта</a:t>
            </a:r>
            <a:r>
              <a:rPr lang="en-US" sz="2000" dirty="0" smtClean="0"/>
              <a:t> </a:t>
            </a:r>
            <a:r>
              <a:rPr lang="uk-UA" sz="2000" dirty="0" smtClean="0"/>
              <a:t>проїзду</a:t>
            </a:r>
            <a:r>
              <a:rPr lang="ru-RU" sz="2000" dirty="0" smtClean="0"/>
              <a:t>, </a:t>
            </a:r>
            <a:r>
              <a:rPr lang="uk-UA" sz="2000" dirty="0" smtClean="0"/>
              <a:t>на якій нанесено усі Ваші заклади;</a:t>
            </a:r>
          </a:p>
          <a:p>
            <a:r>
              <a:rPr lang="uk-UA" sz="2000" dirty="0" smtClean="0"/>
              <a:t>Клієнту достатньо </a:t>
            </a:r>
            <a:r>
              <a:rPr lang="ru-RU" sz="2000" dirty="0" smtClean="0"/>
              <a:t>обрати</a:t>
            </a:r>
            <a:r>
              <a:rPr lang="uk-UA" sz="2000" dirty="0" smtClean="0"/>
              <a:t> на карті або вручну ввести початкову адресу і </a:t>
            </a:r>
            <a:r>
              <a:rPr lang="uk-UA" sz="2000" dirty="0" err="1" smtClean="0"/>
              <a:t>Віджет</a:t>
            </a:r>
            <a:r>
              <a:rPr lang="uk-UA" sz="2000" dirty="0" smtClean="0"/>
              <a:t> підбере кілька оптимальних варіантів проїзду з детальною інформацією про маршрут</a:t>
            </a:r>
            <a:r>
              <a:rPr lang="en-US" sz="2000" dirty="0" smtClean="0"/>
              <a:t> (</a:t>
            </a:r>
            <a:r>
              <a:rPr lang="uk-UA" sz="2000" dirty="0" smtClean="0"/>
              <a:t>схема руху, тривалість та вартість проїзду);</a:t>
            </a:r>
          </a:p>
          <a:p>
            <a:r>
              <a:rPr lang="uk-UA" sz="2000" dirty="0" smtClean="0"/>
              <a:t>Кожен пошук маршруту буде збережений для надання Вашим маркетологам аналітичної інформації.</a:t>
            </a:r>
          </a:p>
        </p:txBody>
      </p:sp>
      <p:sp>
        <p:nvSpPr>
          <p:cNvPr id="13315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Що таке віджет </a:t>
            </a:r>
            <a:r>
              <a:rPr lang="en-US" smtClean="0"/>
              <a:t>EasyWay</a:t>
            </a:r>
            <a:r>
              <a:rPr lang="ru-RU" smtClean="0"/>
              <a:t>?</a:t>
            </a:r>
          </a:p>
        </p:txBody>
      </p:sp>
      <p:pic>
        <p:nvPicPr>
          <p:cNvPr id="4" name="Picture 2" descr="D:\Easy Way\Без имени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795" y="5938134"/>
            <a:ext cx="1657824" cy="105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398463"/>
            <a:ext cx="8229600" cy="723900"/>
          </a:xfrm>
        </p:spPr>
        <p:txBody>
          <a:bodyPr/>
          <a:lstStyle/>
          <a:p>
            <a:r>
              <a:rPr lang="ru-RU" smtClean="0"/>
              <a:t>В</a:t>
            </a:r>
            <a:r>
              <a:rPr lang="uk-UA" smtClean="0"/>
              <a:t>іджет </a:t>
            </a:r>
            <a:r>
              <a:rPr lang="en-US" smtClean="0"/>
              <a:t>EasyWay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Picture 2" descr="D:\Рабочие документы\Easy Way\Дизайн\Виджет\виджет укр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11940"/>
            <a:ext cx="9144000" cy="5546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Як це працює?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83562" y="2292350"/>
            <a:ext cx="9060437" cy="4041775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uk-UA" dirty="0" smtClean="0"/>
              <a:t>Приклади:</a:t>
            </a:r>
          </a:p>
          <a:p>
            <a:pPr lvl="1">
              <a:spcBef>
                <a:spcPct val="0"/>
              </a:spcBef>
              <a:defRPr/>
            </a:pPr>
            <a:r>
              <a:rPr lang="uk-UA" dirty="0" smtClean="0"/>
              <a:t>Один заклад: </a:t>
            </a:r>
            <a:r>
              <a:rPr lang="en-US" dirty="0">
                <a:hlinkClick r:id="rId2"/>
              </a:rPr>
              <a:t>http://widget.eway.in.ua/samples/yaki/</a:t>
            </a:r>
            <a:endParaRPr lang="uk-UA" dirty="0"/>
          </a:p>
          <a:p>
            <a:pPr lvl="1">
              <a:spcBef>
                <a:spcPct val="0"/>
              </a:spcBef>
              <a:defRPr/>
            </a:pPr>
            <a:r>
              <a:rPr lang="uk-UA" dirty="0" smtClean="0"/>
              <a:t>Декілька: </a:t>
            </a:r>
            <a:r>
              <a:rPr lang="en-US" dirty="0" smtClean="0">
                <a:hlinkClick r:id="rId3"/>
              </a:rPr>
              <a:t>http://widget.eway.in.ua/samples/chelentano-map/</a:t>
            </a:r>
            <a:endParaRPr lang="uk-UA" dirty="0"/>
          </a:p>
          <a:p>
            <a:pPr marL="0" indent="0">
              <a:spcBef>
                <a:spcPct val="0"/>
              </a:spcBef>
              <a:buFont typeface="Wingdings" pitchFamily="2" charset="2"/>
              <a:buNone/>
              <a:defRPr/>
            </a:pPr>
            <a:endParaRPr lang="uk-UA" dirty="0"/>
          </a:p>
          <a:p>
            <a:pPr marL="0" indent="0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uk-UA" dirty="0" smtClean="0"/>
              <a:t>Приклади на сайтах клієнтів:</a:t>
            </a:r>
            <a:endParaRPr lang="uk-UA" dirty="0"/>
          </a:p>
          <a:p>
            <a:pPr lvl="1">
              <a:spcBef>
                <a:spcPct val="0"/>
              </a:spcBef>
              <a:defRPr/>
            </a:pPr>
            <a:r>
              <a:rPr lang="uk-UA" dirty="0" smtClean="0"/>
              <a:t>Ресторани: </a:t>
            </a:r>
            <a:r>
              <a:rPr lang="en-US" dirty="0" smtClean="0">
                <a:hlinkClick r:id="rId4"/>
              </a:rPr>
              <a:t>http://ffs.lviv.ua/index.php/restorany/pizza_celentano/259</a:t>
            </a:r>
            <a:endParaRPr lang="en-US" dirty="0" smtClean="0"/>
          </a:p>
          <a:p>
            <a:pPr lvl="1">
              <a:spcBef>
                <a:spcPct val="0"/>
              </a:spcBef>
              <a:defRPr/>
            </a:pPr>
            <a:r>
              <a:rPr lang="uk-UA" dirty="0" smtClean="0"/>
              <a:t>Готелі</a:t>
            </a:r>
            <a:r>
              <a:rPr lang="ru-RU" dirty="0" smtClean="0"/>
              <a:t>:</a:t>
            </a:r>
            <a:r>
              <a:rPr lang="uk-UA" dirty="0" smtClean="0"/>
              <a:t> </a:t>
            </a: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://www.swiss-hotel.lviv.ua/ua/contacts/</a:t>
            </a:r>
            <a:endParaRPr lang="uk-UA" dirty="0"/>
          </a:p>
          <a:p>
            <a:pPr lvl="1">
              <a:spcBef>
                <a:spcPct val="0"/>
              </a:spcBef>
              <a:defRPr/>
            </a:pPr>
            <a:r>
              <a:rPr lang="uk-UA" dirty="0" smtClean="0"/>
              <a:t>Автосалони: </a:t>
            </a:r>
            <a:r>
              <a:rPr lang="en-US" dirty="0">
                <a:hlinkClick r:id="rId6"/>
              </a:rPr>
              <a:t>http://goloseevsky.com/O-kompanii/Kontakti/</a:t>
            </a:r>
            <a:endParaRPr lang="uk-UA" dirty="0"/>
          </a:p>
          <a:p>
            <a:pPr lvl="1">
              <a:spcBef>
                <a:spcPct val="0"/>
              </a:spcBef>
              <a:defRPr/>
            </a:pPr>
            <a:r>
              <a:rPr lang="uk-UA" dirty="0" smtClean="0"/>
              <a:t>Офіси: </a:t>
            </a:r>
            <a:r>
              <a:rPr lang="en-US" dirty="0">
                <a:hlinkClick r:id="rId7"/>
              </a:rPr>
              <a:t>http://www.avantime.ua/contacts/map/ru.html</a:t>
            </a:r>
            <a:r>
              <a:rPr lang="uk-UA" dirty="0"/>
              <a:t> </a:t>
            </a:r>
          </a:p>
          <a:p>
            <a:pPr lvl="1">
              <a:spcBef>
                <a:spcPct val="0"/>
              </a:spcBef>
              <a:defRPr/>
            </a:pPr>
            <a:r>
              <a:rPr lang="uk-UA" dirty="0"/>
              <a:t>Розважальні </a:t>
            </a:r>
            <a:r>
              <a:rPr lang="uk-UA" dirty="0" smtClean="0"/>
              <a:t>центри:  </a:t>
            </a:r>
            <a:r>
              <a:rPr lang="en-US" dirty="0">
                <a:hlinkClick r:id="rId8"/>
              </a:rPr>
              <a:t>http://www.shato-ledo.com.ua/kontakti</a:t>
            </a:r>
            <a:endParaRPr lang="uk-UA" dirty="0"/>
          </a:p>
          <a:p>
            <a:pPr lvl="1">
              <a:spcBef>
                <a:spcPct val="0"/>
              </a:spcBef>
              <a:defRPr/>
            </a:pPr>
            <a:r>
              <a:rPr lang="uk-UA" dirty="0" smtClean="0"/>
              <a:t>Житлові комплекси: </a:t>
            </a:r>
            <a:r>
              <a:rPr lang="en-US" dirty="0" smtClean="0">
                <a:hlinkClick r:id="rId9"/>
              </a:rPr>
              <a:t>http</a:t>
            </a:r>
            <a:r>
              <a:rPr lang="en-US" dirty="0">
                <a:hlinkClick r:id="rId9"/>
              </a:rPr>
              <a:t>://parkovyozera.com.ua/index.php/page_id/100311/l/1</a:t>
            </a:r>
            <a:endParaRPr lang="uk-UA" dirty="0"/>
          </a:p>
          <a:p>
            <a:pPr lvl="1">
              <a:spcBef>
                <a:spcPct val="0"/>
              </a:spcBef>
              <a:defRPr/>
            </a:pPr>
            <a:r>
              <a:rPr lang="uk-UA" dirty="0"/>
              <a:t>Медичні </a:t>
            </a:r>
            <a:r>
              <a:rPr lang="uk-UA" dirty="0" smtClean="0"/>
              <a:t>установи: </a:t>
            </a:r>
            <a:r>
              <a:rPr lang="en-US" dirty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garvis.com.ua/contact/ru.html</a:t>
            </a:r>
            <a:endParaRPr lang="uk-UA" dirty="0" smtClean="0"/>
          </a:p>
          <a:p>
            <a:pPr>
              <a:spcBef>
                <a:spcPct val="0"/>
              </a:spcBef>
              <a:defRPr/>
            </a:pPr>
            <a:endParaRPr lang="uk-UA" dirty="0" smtClean="0"/>
          </a:p>
          <a:p>
            <a:pPr>
              <a:spcBef>
                <a:spcPct val="0"/>
              </a:spcBef>
              <a:defRPr/>
            </a:pPr>
            <a:endParaRPr lang="ru-RU" dirty="0"/>
          </a:p>
          <a:p>
            <a:pPr>
              <a:spcBef>
                <a:spcPct val="0"/>
              </a:spcBef>
              <a:defRPr/>
            </a:pPr>
            <a:endParaRPr lang="ru-RU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en-US" sz="1900" dirty="0" smtClean="0"/>
          </a:p>
        </p:txBody>
      </p:sp>
      <p:pic>
        <p:nvPicPr>
          <p:cNvPr id="4" name="Picture 2" descr="D:\Easy Way\Без имени-2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795" y="5938134"/>
            <a:ext cx="1657824" cy="105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dirty="0" smtClean="0"/>
              <a:t>Серед наших клієнтів</a:t>
            </a:r>
          </a:p>
        </p:txBody>
      </p:sp>
      <p:pic>
        <p:nvPicPr>
          <p:cNvPr id="1026" name="Picture 2" descr="D:\Рабочие документы\Easy Way\Дизайн\Виджет\обще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56386"/>
            <a:ext cx="8312089" cy="3795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dirty="0" smtClean="0"/>
              <a:t>Можливості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66688" y="2292350"/>
            <a:ext cx="8520112" cy="4041775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b="1" dirty="0" err="1" smtClean="0"/>
              <a:t>Віджет</a:t>
            </a:r>
            <a:r>
              <a:rPr lang="ru-RU" b="1" dirty="0" smtClean="0"/>
              <a:t> </a:t>
            </a:r>
            <a:r>
              <a:rPr lang="en-US" b="1" dirty="0" smtClean="0"/>
              <a:t>EasyWay</a:t>
            </a:r>
            <a:r>
              <a:rPr lang="ru-RU" b="1" dirty="0" smtClean="0"/>
              <a:t>:</a:t>
            </a:r>
          </a:p>
          <a:p>
            <a:pPr lvl="1">
              <a:spcBef>
                <a:spcPct val="0"/>
              </a:spcBef>
              <a:defRPr/>
            </a:pPr>
            <a:r>
              <a:rPr lang="uk-UA" dirty="0" smtClean="0"/>
              <a:t>доступний у кожному місті України;</a:t>
            </a:r>
            <a:endParaRPr lang="ru-RU" dirty="0" smtClean="0"/>
          </a:p>
          <a:p>
            <a:pPr lvl="1">
              <a:spcBef>
                <a:spcPct val="0"/>
              </a:spcBef>
              <a:defRPr/>
            </a:pPr>
            <a:r>
              <a:rPr lang="uk-UA" dirty="0" smtClean="0"/>
              <a:t>окремий </a:t>
            </a:r>
            <a:r>
              <a:rPr lang="uk-UA" dirty="0" err="1" smtClean="0"/>
              <a:t>Віджет</a:t>
            </a:r>
            <a:r>
              <a:rPr lang="uk-UA" dirty="0" smtClean="0"/>
              <a:t> для кожного закладу або усі заклади міста на одному </a:t>
            </a:r>
            <a:r>
              <a:rPr lang="uk-UA" dirty="0" err="1" smtClean="0"/>
              <a:t>Віджеті</a:t>
            </a:r>
            <a:r>
              <a:rPr lang="en-US" dirty="0" smtClean="0"/>
              <a:t>;</a:t>
            </a:r>
            <a:endParaRPr lang="uk-UA" dirty="0" smtClean="0"/>
          </a:p>
          <a:p>
            <a:pPr lvl="1">
              <a:spcBef>
                <a:spcPct val="0"/>
              </a:spcBef>
              <a:defRPr/>
            </a:pPr>
            <a:r>
              <a:rPr lang="uk-UA" dirty="0" smtClean="0"/>
              <a:t>налаштування зовнішнього вигляду </a:t>
            </a:r>
            <a:r>
              <a:rPr lang="uk-UA" dirty="0" err="1" smtClean="0"/>
              <a:t>Віджета</a:t>
            </a:r>
            <a:r>
              <a:rPr lang="uk-UA" dirty="0" smtClean="0"/>
              <a:t> для ідеальної інтеграції;</a:t>
            </a:r>
          </a:p>
          <a:p>
            <a:pPr lvl="1">
              <a:spcBef>
                <a:spcPct val="0"/>
              </a:spcBef>
              <a:defRPr/>
            </a:pPr>
            <a:r>
              <a:rPr lang="uk-UA" dirty="0" smtClean="0"/>
              <a:t>пошук маршрутів з пересадками, вибір типу транспорту, налаштування критеріїв пошуку маршруту;</a:t>
            </a:r>
          </a:p>
          <a:p>
            <a:pPr lvl="1">
              <a:spcBef>
                <a:spcPct val="0"/>
              </a:spcBef>
              <a:defRPr/>
            </a:pPr>
            <a:r>
              <a:rPr lang="uk-UA" dirty="0" smtClean="0"/>
              <a:t>працює українською, російською та англійською мовами</a:t>
            </a:r>
            <a:r>
              <a:rPr lang="en-US" dirty="0" smtClean="0"/>
              <a:t>;</a:t>
            </a:r>
            <a:endParaRPr lang="ru-RU" dirty="0" smtClean="0"/>
          </a:p>
          <a:p>
            <a:pPr lvl="1">
              <a:spcBef>
                <a:spcPct val="0"/>
              </a:spcBef>
              <a:defRPr/>
            </a:pPr>
            <a:endParaRPr lang="ru-RU" dirty="0" smtClean="0"/>
          </a:p>
          <a:p>
            <a:pPr marL="0" indent="0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b="1" dirty="0" smtClean="0"/>
              <a:t>EasyWay API</a:t>
            </a:r>
            <a:r>
              <a:rPr lang="ru-RU" b="1" dirty="0" smtClean="0"/>
              <a:t>:</a:t>
            </a:r>
          </a:p>
          <a:p>
            <a:pPr lvl="1">
              <a:spcBef>
                <a:spcPct val="0"/>
              </a:spcBef>
              <a:defRPr/>
            </a:pPr>
            <a:r>
              <a:rPr lang="ru-RU" dirty="0" smtClean="0"/>
              <a:t>А</a:t>
            </a:r>
            <a:r>
              <a:rPr lang="en-US" dirty="0" smtClean="0"/>
              <a:t>PI</a:t>
            </a:r>
            <a:r>
              <a:rPr lang="uk-UA" dirty="0" smtClean="0"/>
              <a:t> доступ до даних сервісу </a:t>
            </a:r>
            <a:r>
              <a:rPr lang="en-US" dirty="0" err="1" smtClean="0"/>
              <a:t>EasyWay</a:t>
            </a:r>
            <a:r>
              <a:rPr lang="uk-UA" dirty="0" smtClean="0"/>
              <a:t> для реалізації власних технічних рішень.</a:t>
            </a:r>
            <a:endParaRPr lang="ru-RU" dirty="0" smtClean="0"/>
          </a:p>
          <a:p>
            <a:pPr lvl="1">
              <a:spcBef>
                <a:spcPct val="0"/>
              </a:spcBef>
              <a:defRPr/>
            </a:pPr>
            <a:endParaRPr lang="en-US" dirty="0" smtClean="0"/>
          </a:p>
          <a:p>
            <a:pPr>
              <a:spcBef>
                <a:spcPct val="0"/>
              </a:spcBef>
              <a:defRPr/>
            </a:pPr>
            <a:endParaRPr lang="uk-UA" dirty="0" smtClean="0"/>
          </a:p>
          <a:p>
            <a:pPr>
              <a:spcBef>
                <a:spcPct val="0"/>
              </a:spcBef>
              <a:defRPr/>
            </a:pPr>
            <a:endParaRPr lang="ru-RU" dirty="0"/>
          </a:p>
          <a:p>
            <a:pPr>
              <a:spcBef>
                <a:spcPct val="0"/>
              </a:spcBef>
              <a:defRPr/>
            </a:pPr>
            <a:endParaRPr lang="ru-RU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en-US" sz="1900" dirty="0" smtClean="0"/>
          </a:p>
        </p:txBody>
      </p:sp>
      <p:pic>
        <p:nvPicPr>
          <p:cNvPr id="4" name="Picture 2" descr="D:\Easy Way\Без имени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795" y="5938134"/>
            <a:ext cx="1657824" cy="105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EasyWay API</a:t>
            </a:r>
            <a:endParaRPr lang="uk-UA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2375210"/>
            <a:ext cx="8401050" cy="403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>
              <a:buClr>
                <a:schemeClr val="accent1"/>
              </a:buClr>
              <a:buSzPct val="90000"/>
              <a:buFont typeface="Wingdings" pitchFamily="2" charset="2"/>
              <a:buNone/>
              <a:defRPr/>
            </a:pPr>
            <a:r>
              <a:rPr lang="uk-UA" sz="2000" dirty="0" smtClean="0">
                <a:solidFill>
                  <a:schemeClr val="tx2"/>
                </a:solidFill>
                <a:latin typeface="+mn-lt"/>
              </a:rPr>
              <a:t>На Вашому сайті вже є карта розташування закладів</a:t>
            </a:r>
            <a:r>
              <a:rPr lang="uk-UA" sz="2000" dirty="0" smtClean="0">
                <a:solidFill>
                  <a:schemeClr val="tx2"/>
                </a:solidFill>
                <a:latin typeface="+mn-lt"/>
              </a:rPr>
              <a:t>?</a:t>
            </a:r>
            <a:endParaRPr lang="en-US" sz="2000" dirty="0" smtClean="0">
              <a:solidFill>
                <a:schemeClr val="tx2"/>
              </a:solidFill>
              <a:latin typeface="+mn-lt"/>
            </a:endParaRPr>
          </a:p>
          <a:p>
            <a:pPr marL="342900" indent="-342900" defTabSz="914400">
              <a:buClr>
                <a:schemeClr val="accent1"/>
              </a:buClr>
              <a:buSzPct val="90000"/>
              <a:buFont typeface="Wingdings" pitchFamily="2" charset="2"/>
              <a:buNone/>
              <a:defRPr/>
            </a:pPr>
            <a:r>
              <a:rPr lang="uk-UA" sz="2000" dirty="0" smtClean="0">
                <a:solidFill>
                  <a:schemeClr val="tx2"/>
                </a:solidFill>
                <a:latin typeface="+mn-lt"/>
              </a:rPr>
              <a:t>Хочете </a:t>
            </a:r>
            <a:r>
              <a:rPr lang="uk-UA" sz="2000" dirty="0" smtClean="0">
                <a:solidFill>
                  <a:schemeClr val="tx2"/>
                </a:solidFill>
                <a:latin typeface="+mn-lt"/>
              </a:rPr>
              <a:t>доповнити їх інформацією про громадський транспорт?</a:t>
            </a:r>
            <a:endParaRPr lang="ru-RU" sz="2000" dirty="0">
              <a:solidFill>
                <a:schemeClr val="tx2"/>
              </a:solidFill>
              <a:latin typeface="+mn-lt"/>
            </a:endParaRPr>
          </a:p>
          <a:p>
            <a:pPr marL="342900" indent="-342900" algn="ctr" defTabSz="914400">
              <a:buClr>
                <a:schemeClr val="accent1"/>
              </a:buClr>
              <a:buSzPct val="90000"/>
              <a:buFont typeface="Wingdings" pitchFamily="2" charset="2"/>
              <a:buNone/>
              <a:defRPr/>
            </a:pPr>
            <a:endParaRPr lang="ru-RU" b="1" dirty="0" smtClean="0">
              <a:solidFill>
                <a:schemeClr val="tx2"/>
              </a:solidFill>
            </a:endParaRPr>
          </a:p>
          <a:p>
            <a:pPr marL="342900" indent="-342900" algn="ctr" defTabSz="914400">
              <a:buClr>
                <a:schemeClr val="accent1"/>
              </a:buClr>
              <a:buSzPct val="90000"/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tx2"/>
                </a:solidFill>
              </a:rPr>
              <a:t>EasyWay API</a:t>
            </a:r>
            <a:r>
              <a:rPr lang="uk-UA" sz="2000" b="1" dirty="0" smtClean="0">
                <a:solidFill>
                  <a:schemeClr val="tx2"/>
                </a:solidFill>
              </a:rPr>
              <a:t> – це саме те, що Вам потрібно</a:t>
            </a:r>
            <a:r>
              <a:rPr lang="ru-RU" sz="2000" b="1" dirty="0" smtClean="0">
                <a:solidFill>
                  <a:schemeClr val="tx2"/>
                </a:solidFill>
              </a:rPr>
              <a:t>! </a:t>
            </a:r>
          </a:p>
          <a:p>
            <a:pPr marL="342900" indent="-342900" algn="ctr" defTabSz="914400">
              <a:buClr>
                <a:schemeClr val="accent1"/>
              </a:buClr>
              <a:buSzPct val="90000"/>
              <a:buFont typeface="Wingdings" pitchFamily="2" charset="2"/>
              <a:buNone/>
              <a:defRPr/>
            </a:pPr>
            <a:endParaRPr lang="ru-RU" b="1" dirty="0" smtClean="0">
              <a:solidFill>
                <a:schemeClr val="tx2"/>
              </a:solidFill>
            </a:endParaRPr>
          </a:p>
          <a:p>
            <a:pPr marL="342900" indent="-342900" defTabSz="914400">
              <a:buClr>
                <a:schemeClr val="accent1"/>
              </a:buClr>
              <a:buSzPct val="90000"/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EasyWay API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uk-UA" dirty="0" smtClean="0">
                <a:solidFill>
                  <a:schemeClr val="tx2"/>
                </a:solidFill>
              </a:rPr>
              <a:t>дає змогу</a:t>
            </a:r>
            <a:r>
              <a:rPr lang="ru-RU" dirty="0" smtClean="0">
                <a:solidFill>
                  <a:schemeClr val="tx2"/>
                </a:solidFill>
              </a:rPr>
              <a:t>:</a:t>
            </a:r>
            <a:endParaRPr lang="ru-RU" dirty="0" smtClean="0">
              <a:solidFill>
                <a:schemeClr val="tx2"/>
              </a:solidFill>
              <a:latin typeface="+mn-lt"/>
            </a:endParaRPr>
          </a:p>
          <a:p>
            <a:pPr marL="342900" indent="-342900" defTabSz="914400">
              <a:buClr>
                <a:schemeClr val="accent1"/>
              </a:buClr>
              <a:buSzPct val="90000"/>
              <a:buFont typeface="Wingdings" pitchFamily="2" charset="2"/>
              <a:buChar char="S"/>
              <a:defRPr/>
            </a:pPr>
            <a:r>
              <a:rPr lang="uk-UA" dirty="0" smtClean="0">
                <a:solidFill>
                  <a:schemeClr val="tx2"/>
                </a:solidFill>
              </a:rPr>
              <a:t>додати на Вашу карту схеми проїзду громадським транспортом;</a:t>
            </a:r>
          </a:p>
          <a:p>
            <a:pPr marL="342900" indent="-342900" defTabSz="914400">
              <a:buClr>
                <a:schemeClr val="accent1"/>
              </a:buClr>
              <a:buSzPct val="90000"/>
              <a:buFont typeface="Wingdings" pitchFamily="2" charset="2"/>
              <a:buChar char="S"/>
              <a:defRPr/>
            </a:pPr>
            <a:r>
              <a:rPr lang="uk-UA" dirty="0" smtClean="0">
                <a:solidFill>
                  <a:schemeClr val="tx2"/>
                </a:solidFill>
              </a:rPr>
              <a:t>відобразити інформацію про маршрути, які проходять повз Ваш заклад та найближчі зупинки;</a:t>
            </a:r>
          </a:p>
          <a:p>
            <a:pPr marL="342900" indent="-342900" defTabSz="914400">
              <a:buClr>
                <a:schemeClr val="accent1"/>
              </a:buClr>
              <a:buSzPct val="90000"/>
              <a:buFont typeface="Wingdings" pitchFamily="2" charset="2"/>
              <a:buChar char="S"/>
              <a:defRPr/>
            </a:pPr>
            <a:r>
              <a:rPr lang="uk-UA" dirty="0" smtClean="0">
                <a:solidFill>
                  <a:schemeClr val="tx2"/>
                </a:solidFill>
              </a:rPr>
              <a:t>додати функцію пошуку маршрутів проїзду до мобільного додатку;</a:t>
            </a:r>
            <a:endParaRPr lang="uk-UA" dirty="0">
              <a:solidFill>
                <a:schemeClr val="tx2"/>
              </a:solidFill>
            </a:endParaRPr>
          </a:p>
          <a:p>
            <a:pPr marL="342900" indent="-342900" defTabSz="914400">
              <a:buClr>
                <a:schemeClr val="accent1"/>
              </a:buClr>
              <a:buSzPct val="90000"/>
              <a:buFont typeface="Wingdings" pitchFamily="2" charset="2"/>
              <a:buChar char="S"/>
              <a:defRPr/>
            </a:pPr>
            <a:r>
              <a:rPr lang="uk-UA" dirty="0" smtClean="0">
                <a:solidFill>
                  <a:schemeClr val="tx2"/>
                </a:solidFill>
              </a:rPr>
              <a:t>реалізувати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uk-UA" dirty="0" smtClean="0">
                <a:solidFill>
                  <a:schemeClr val="tx2"/>
                </a:solidFill>
              </a:rPr>
              <a:t>будь-яке технічне рішення пов'язане із громадським транспортом</a:t>
            </a:r>
            <a:r>
              <a:rPr lang="ru-RU" dirty="0" smtClean="0">
                <a:solidFill>
                  <a:schemeClr val="tx2"/>
                </a:solidFill>
              </a:rPr>
              <a:t>;</a:t>
            </a:r>
          </a:p>
          <a:p>
            <a:pPr marL="342900" indent="-342900" defTabSz="914400">
              <a:buClr>
                <a:schemeClr val="accent1"/>
              </a:buClr>
              <a:buSzPct val="90000"/>
              <a:buFont typeface="Wingdings" pitchFamily="2" charset="2"/>
              <a:buNone/>
              <a:defRPr/>
            </a:pPr>
            <a:endParaRPr lang="ru-RU" dirty="0" smtClean="0">
              <a:solidFill>
                <a:schemeClr val="tx2"/>
              </a:solidFill>
              <a:latin typeface="+mn-lt"/>
            </a:endParaRPr>
          </a:p>
          <a:p>
            <a:pPr marL="342900" indent="-342900" defTabSz="914400">
              <a:buClr>
                <a:schemeClr val="accent1"/>
              </a:buClr>
              <a:buSzPct val="90000"/>
              <a:buFont typeface="Wingdings" pitchFamily="2" charset="2"/>
              <a:buNone/>
              <a:defRPr/>
            </a:pPr>
            <a:r>
              <a:rPr lang="uk-UA" dirty="0" smtClean="0">
                <a:solidFill>
                  <a:schemeClr val="tx2"/>
                </a:solidFill>
                <a:latin typeface="+mn-lt"/>
              </a:rPr>
              <a:t>Більш</a:t>
            </a:r>
            <a:r>
              <a:rPr lang="ru-RU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uk-UA" dirty="0" smtClean="0">
                <a:solidFill>
                  <a:schemeClr val="tx2"/>
                </a:solidFill>
                <a:latin typeface="+mn-lt"/>
              </a:rPr>
              <a:t>детально:</a:t>
            </a:r>
            <a:r>
              <a:rPr lang="ru-RU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tx2"/>
                </a:solidFill>
                <a:hlinkClick r:id="rId3"/>
              </a:rPr>
              <a:t>http://www.eway.in.ua/ru/api</a:t>
            </a:r>
            <a:endParaRPr lang="uk-UA" dirty="0">
              <a:solidFill>
                <a:schemeClr val="tx2"/>
              </a:solidFill>
              <a:latin typeface="+mn-lt"/>
            </a:endParaRPr>
          </a:p>
          <a:p>
            <a:pPr marL="342900" indent="-342900" defTabSz="914400">
              <a:buClr>
                <a:schemeClr val="accent1"/>
              </a:buClr>
              <a:buSzPct val="90000"/>
              <a:buFont typeface="Arial" pitchFamily="34" charset="0"/>
              <a:buChar char="•"/>
              <a:defRPr/>
            </a:pPr>
            <a:endParaRPr lang="uk-UA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" name="Picture 2" descr="D:\Easy Way\Без имени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795" y="5938134"/>
            <a:ext cx="1657824" cy="105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2198</TotalTime>
  <Words>510</Words>
  <Application>Microsoft Office PowerPoint</Application>
  <PresentationFormat>Экран (4:3)</PresentationFormat>
  <Paragraphs>86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Genesis</vt:lpstr>
      <vt:lpstr>Виджет</vt:lpstr>
      <vt:lpstr>Чому клієнт обере Вас?</vt:lpstr>
      <vt:lpstr>Тому що Ви дбаєте про нього!</vt:lpstr>
      <vt:lpstr>Що таке віджет EasyWay?</vt:lpstr>
      <vt:lpstr>Віджет EasyWay</vt:lpstr>
      <vt:lpstr>Як це працює?</vt:lpstr>
      <vt:lpstr>Серед наших клієнтів</vt:lpstr>
      <vt:lpstr>Можливості</vt:lpstr>
      <vt:lpstr>EasyWay API</vt:lpstr>
      <vt:lpstr>Чому це вигідно?</vt:lpstr>
      <vt:lpstr>Аналітика</vt:lpstr>
      <vt:lpstr>Аналітика</vt:lpstr>
      <vt:lpstr>Аналітика</vt:lpstr>
      <vt:lpstr>Вартість</vt:lpstr>
      <vt:lpstr>Контакти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Oksana Sherstyuk</dc:creator>
  <cp:lastModifiedBy>Asus</cp:lastModifiedBy>
  <cp:revision>159</cp:revision>
  <dcterms:created xsi:type="dcterms:W3CDTF">2012-07-31T14:53:51Z</dcterms:created>
  <dcterms:modified xsi:type="dcterms:W3CDTF">2013-11-27T20:14:50Z</dcterms:modified>
</cp:coreProperties>
</file>